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374" r:id="rId3"/>
    <p:sldId id="373" r:id="rId4"/>
    <p:sldId id="376" r:id="rId5"/>
    <p:sldId id="375" r:id="rId6"/>
    <p:sldId id="377" r:id="rId7"/>
    <p:sldId id="378" r:id="rId8"/>
    <p:sldId id="383" r:id="rId9"/>
    <p:sldId id="384" r:id="rId10"/>
    <p:sldId id="405" r:id="rId11"/>
    <p:sldId id="408" r:id="rId12"/>
    <p:sldId id="411" r:id="rId13"/>
    <p:sldId id="409" r:id="rId14"/>
    <p:sldId id="404" r:id="rId15"/>
    <p:sldId id="393" r:id="rId16"/>
    <p:sldId id="410" r:id="rId17"/>
    <p:sldId id="392" r:id="rId18"/>
    <p:sldId id="396" r:id="rId19"/>
    <p:sldId id="397" r:id="rId20"/>
    <p:sldId id="394" r:id="rId21"/>
    <p:sldId id="395" r:id="rId22"/>
    <p:sldId id="407" r:id="rId23"/>
    <p:sldId id="406" r:id="rId24"/>
    <p:sldId id="294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2541"/>
    <a:srgbClr val="406197"/>
    <a:srgbClr val="00568B"/>
    <a:srgbClr val="0121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0505E3EF-67EA-436B-97B2-0124C06EBD24}" styleName="中度样式 4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浅色样式 3 - 强调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9638" autoAdjust="0"/>
    <p:restoredTop sz="94660"/>
  </p:normalViewPr>
  <p:slideViewPr>
    <p:cSldViewPr snapToGrid="0">
      <p:cViewPr varScale="1">
        <p:scale>
          <a:sx n="81" d="100"/>
          <a:sy n="81" d="100"/>
        </p:scale>
        <p:origin x="82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2" d="100"/>
        <a:sy n="62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ECA590C-2E32-4BC1-9A3C-3293FBF30BE6}" type="datetimeFigureOut">
              <a:rPr lang="zh-CN" altLang="en-US" smtClean="0"/>
              <a:t>2020/1/17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1378C6-F6D6-48C4-97D3-D4488DEB71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31152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3289" y="196313"/>
            <a:ext cx="10515600" cy="563343"/>
          </a:xfrm>
        </p:spPr>
        <p:txBody>
          <a:bodyPr>
            <a:normAutofit/>
          </a:bodyPr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6" name="矩形 5"/>
          <p:cNvSpPr/>
          <p:nvPr userDrawn="1"/>
        </p:nvSpPr>
        <p:spPr>
          <a:xfrm>
            <a:off x="0" y="759656"/>
            <a:ext cx="12192000" cy="62420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2020/1/17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AD92C0-5AD1-4590-8796-954EC53CD353}" type="datetimeFigureOut">
              <a:rPr lang="zh-CN" altLang="en-US" smtClean="0"/>
              <a:t>2020/1/17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0410A5-E63D-4FEB-ABB3-F62D1355DB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053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2020/1/17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Liquid Cinema - Foreve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477000" y="-2324100"/>
            <a:ext cx="609600" cy="609600"/>
          </a:xfrm>
          <a:prstGeom prst="rect">
            <a:avLst/>
          </a:prstGeom>
        </p:spPr>
      </p:pic>
      <p:sp>
        <p:nvSpPr>
          <p:cNvPr id="11" name="矩形 259"/>
          <p:cNvSpPr>
            <a:spLocks noChangeArrowheads="1"/>
          </p:cNvSpPr>
          <p:nvPr/>
        </p:nvSpPr>
        <p:spPr bwMode="auto">
          <a:xfrm>
            <a:off x="2232838" y="2102530"/>
            <a:ext cx="9449476" cy="738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buNone/>
            </a:pPr>
            <a:r>
              <a:rPr lang="zh-CN" altLang="en-US" sz="4800" b="1" dirty="0">
                <a:solidFill>
                  <a:schemeClr val="bg1"/>
                </a:solidFill>
                <a:cs typeface="Arial" panose="020B0604020202020204" pitchFamily="34" charset="0"/>
              </a:rPr>
              <a:t>一节课入门不了动态规划</a:t>
            </a:r>
            <a:endParaRPr lang="en-US" altLang="zh-CN" sz="48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8112728" y="2863292"/>
            <a:ext cx="3569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zh-Han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+mn-ea"/>
              </a:rPr>
              <a:t>20</a:t>
            </a:r>
            <a:r>
              <a:rPr lang="en-US" altLang="zh-CN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+mn-ea"/>
              </a:rPr>
              <a:t>20.01.17</a:t>
            </a:r>
          </a:p>
          <a:p>
            <a:pPr algn="r"/>
            <a:r>
              <a:rPr lang="en-US" altLang="zh-Hans" sz="1200" b="1" dirty="0" err="1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+mn-ea"/>
              </a:rPr>
              <a:t>Hanyuan</a:t>
            </a:r>
            <a:r>
              <a:rPr lang="zh-Hans" altLang="en-U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+mn-ea"/>
              </a:rPr>
              <a:t> </a:t>
            </a:r>
            <a:r>
              <a:rPr lang="en-US" altLang="zh-Hans" sz="12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  <a:sym typeface="+mn-ea"/>
              </a:rPr>
              <a:t>Shi</a:t>
            </a:r>
            <a:endParaRPr lang="en-US" altLang="zh-CN" sz="1200" b="1" dirty="0">
              <a:solidFill>
                <a:schemeClr val="bg1"/>
              </a:solidFill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  <a:sym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4192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22">
        <p:random/>
      </p:transition>
    </mc:Choice>
    <mc:Fallback xmlns="">
      <p:transition spd="slow" advClick="0" advTm="22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">
                <p:cTn id="1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1" grpId="0"/>
      <p:bldP spid="15" grpId="0"/>
    </p:bldLst>
  </p:timing>
  <p:extLst>
    <p:ext uri="{E180D4A7-C9FB-4DFB-919C-405C955672EB}">
      <p14:showEvtLst xmlns:p14="http://schemas.microsoft.com/office/powerpoint/2010/main">
        <p14:playEvt time="21" objId="2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图片 108">
            <a:extLst>
              <a:ext uri="{FF2B5EF4-FFF2-40B4-BE49-F238E27FC236}">
                <a16:creationId xmlns:a16="http://schemas.microsoft.com/office/drawing/2014/main" id="{73CD89B7-DDE0-9F4E-ACB0-71D76976C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243" y="6031653"/>
            <a:ext cx="2918667" cy="579763"/>
          </a:xfrm>
          <a:prstGeom prst="rect">
            <a:avLst/>
          </a:prstGeom>
        </p:spPr>
      </p:pic>
      <p:pic>
        <p:nvPicPr>
          <p:cNvPr id="110" name="图片 109">
            <a:extLst>
              <a:ext uri="{FF2B5EF4-FFF2-40B4-BE49-F238E27FC236}">
                <a16:creationId xmlns:a16="http://schemas.microsoft.com/office/drawing/2014/main" id="{85B0F552-69A4-7346-B2FB-33CC39608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7855" y="5931717"/>
            <a:ext cx="754398" cy="754398"/>
          </a:xfrm>
          <a:prstGeom prst="rect">
            <a:avLst/>
          </a:prstGeom>
        </p:spPr>
      </p:pic>
      <p:pic>
        <p:nvPicPr>
          <p:cNvPr id="116" name="图片 115">
            <a:extLst>
              <a:ext uri="{FF2B5EF4-FFF2-40B4-BE49-F238E27FC236}">
                <a16:creationId xmlns:a16="http://schemas.microsoft.com/office/drawing/2014/main" id="{4B8BCC87-F349-DE4D-8EF7-7307966EC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79046"/>
            <a:ext cx="871870" cy="923922"/>
          </a:xfrm>
          <a:prstGeom prst="rect">
            <a:avLst/>
          </a:prstGeom>
        </p:spPr>
      </p:pic>
      <p:sp>
        <p:nvSpPr>
          <p:cNvPr id="79" name="标题 78">
            <a:extLst>
              <a:ext uri="{FF2B5EF4-FFF2-40B4-BE49-F238E27FC236}">
                <a16:creationId xmlns:a16="http://schemas.microsoft.com/office/drawing/2014/main" id="{60066103-C367-EE45-A672-AD9CED4EC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cs typeface="Arial" panose="020B0604020202020204" pitchFamily="34" charset="0"/>
              </a:rPr>
              <a:t>打牌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537D6B0-0AF7-4F79-B87E-F12A5C66DA6A}"/>
              </a:ext>
            </a:extLst>
          </p:cNvPr>
          <p:cNvSpPr txBox="1"/>
          <p:nvPr/>
        </p:nvSpPr>
        <p:spPr>
          <a:xfrm>
            <a:off x="1043200" y="2293691"/>
            <a:ext cx="10224655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>
              <a:spcBef>
                <a:spcPts val="6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一副没有大小王的牌一共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52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张，对于某一个排列，对于相邻的两张牌，如果他们的点数一样，得一分，否则不得分。请问有多少种排列，使得最后的得分等于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？</a:t>
            </a:r>
            <a:endParaRPr kumimoji="1"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8249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图片 108">
            <a:extLst>
              <a:ext uri="{FF2B5EF4-FFF2-40B4-BE49-F238E27FC236}">
                <a16:creationId xmlns:a16="http://schemas.microsoft.com/office/drawing/2014/main" id="{73CD89B7-DDE0-9F4E-ACB0-71D76976C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243" y="6031653"/>
            <a:ext cx="2918667" cy="579763"/>
          </a:xfrm>
          <a:prstGeom prst="rect">
            <a:avLst/>
          </a:prstGeom>
        </p:spPr>
      </p:pic>
      <p:pic>
        <p:nvPicPr>
          <p:cNvPr id="110" name="图片 109">
            <a:extLst>
              <a:ext uri="{FF2B5EF4-FFF2-40B4-BE49-F238E27FC236}">
                <a16:creationId xmlns:a16="http://schemas.microsoft.com/office/drawing/2014/main" id="{85B0F552-69A4-7346-B2FB-33CC39608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7855" y="5931717"/>
            <a:ext cx="754398" cy="754398"/>
          </a:xfrm>
          <a:prstGeom prst="rect">
            <a:avLst/>
          </a:prstGeom>
        </p:spPr>
      </p:pic>
      <p:pic>
        <p:nvPicPr>
          <p:cNvPr id="116" name="图片 115">
            <a:extLst>
              <a:ext uri="{FF2B5EF4-FFF2-40B4-BE49-F238E27FC236}">
                <a16:creationId xmlns:a16="http://schemas.microsoft.com/office/drawing/2014/main" id="{4B8BCC87-F349-DE4D-8EF7-7307966EC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79046"/>
            <a:ext cx="871870" cy="923922"/>
          </a:xfrm>
          <a:prstGeom prst="rect">
            <a:avLst/>
          </a:prstGeom>
        </p:spPr>
      </p:pic>
      <p:sp>
        <p:nvSpPr>
          <p:cNvPr id="79" name="标题 78">
            <a:extLst>
              <a:ext uri="{FF2B5EF4-FFF2-40B4-BE49-F238E27FC236}">
                <a16:creationId xmlns:a16="http://schemas.microsoft.com/office/drawing/2014/main" id="{60066103-C367-EE45-A672-AD9CED4EC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cs typeface="Arial" panose="020B0604020202020204" pitchFamily="34" charset="0"/>
              </a:rPr>
              <a:t>数数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537D6B0-0AF7-4F79-B87E-F12A5C66DA6A}"/>
              </a:ext>
            </a:extLst>
          </p:cNvPr>
          <p:cNvSpPr txBox="1"/>
          <p:nvPr/>
        </p:nvSpPr>
        <p:spPr>
          <a:xfrm>
            <a:off x="1043200" y="2293691"/>
            <a:ext cx="10224655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>
              <a:spcBef>
                <a:spcPts val="6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问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1…n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中有多少数字满足这个数字的任意相邻两位互质。</a:t>
            </a:r>
            <a:endParaRPr kumimoji="1"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图片 108">
            <a:extLst>
              <a:ext uri="{FF2B5EF4-FFF2-40B4-BE49-F238E27FC236}">
                <a16:creationId xmlns:a16="http://schemas.microsoft.com/office/drawing/2014/main" id="{73CD89B7-DDE0-9F4E-ACB0-71D76976C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243" y="6031653"/>
            <a:ext cx="2918667" cy="579763"/>
          </a:xfrm>
          <a:prstGeom prst="rect">
            <a:avLst/>
          </a:prstGeom>
        </p:spPr>
      </p:pic>
      <p:pic>
        <p:nvPicPr>
          <p:cNvPr id="110" name="图片 109">
            <a:extLst>
              <a:ext uri="{FF2B5EF4-FFF2-40B4-BE49-F238E27FC236}">
                <a16:creationId xmlns:a16="http://schemas.microsoft.com/office/drawing/2014/main" id="{85B0F552-69A4-7346-B2FB-33CC39608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7855" y="5931717"/>
            <a:ext cx="754398" cy="754398"/>
          </a:xfrm>
          <a:prstGeom prst="rect">
            <a:avLst/>
          </a:prstGeom>
        </p:spPr>
      </p:pic>
      <p:pic>
        <p:nvPicPr>
          <p:cNvPr id="116" name="图片 115">
            <a:extLst>
              <a:ext uri="{FF2B5EF4-FFF2-40B4-BE49-F238E27FC236}">
                <a16:creationId xmlns:a16="http://schemas.microsoft.com/office/drawing/2014/main" id="{4B8BCC87-F349-DE4D-8EF7-7307966EC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79046"/>
            <a:ext cx="871870" cy="923922"/>
          </a:xfrm>
          <a:prstGeom prst="rect">
            <a:avLst/>
          </a:prstGeom>
        </p:spPr>
      </p:pic>
      <p:sp>
        <p:nvSpPr>
          <p:cNvPr id="79" name="标题 78">
            <a:extLst>
              <a:ext uri="{FF2B5EF4-FFF2-40B4-BE49-F238E27FC236}">
                <a16:creationId xmlns:a16="http://schemas.microsoft.com/office/drawing/2014/main" id="{60066103-C367-EE45-A672-AD9CED4EC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cs typeface="Arial" panose="020B0604020202020204" pitchFamily="34" charset="0"/>
              </a:rPr>
              <a:t>矩阵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537D6B0-0AF7-4F79-B87E-F12A5C66DA6A}"/>
              </a:ext>
            </a:extLst>
          </p:cNvPr>
          <p:cNvSpPr txBox="1"/>
          <p:nvPr/>
        </p:nvSpPr>
        <p:spPr>
          <a:xfrm>
            <a:off x="1043200" y="2293691"/>
            <a:ext cx="10224655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>
              <a:spcBef>
                <a:spcPts val="6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求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01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矩阵中最大的全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矩阵有多大。</a:t>
            </a:r>
            <a:endParaRPr kumimoji="1"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6322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图片 108">
            <a:extLst>
              <a:ext uri="{FF2B5EF4-FFF2-40B4-BE49-F238E27FC236}">
                <a16:creationId xmlns:a16="http://schemas.microsoft.com/office/drawing/2014/main" id="{73CD89B7-DDE0-9F4E-ACB0-71D76976C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243" y="6031653"/>
            <a:ext cx="2918667" cy="579763"/>
          </a:xfrm>
          <a:prstGeom prst="rect">
            <a:avLst/>
          </a:prstGeom>
        </p:spPr>
      </p:pic>
      <p:pic>
        <p:nvPicPr>
          <p:cNvPr id="110" name="图片 109">
            <a:extLst>
              <a:ext uri="{FF2B5EF4-FFF2-40B4-BE49-F238E27FC236}">
                <a16:creationId xmlns:a16="http://schemas.microsoft.com/office/drawing/2014/main" id="{85B0F552-69A4-7346-B2FB-33CC39608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7855" y="5931717"/>
            <a:ext cx="754398" cy="754398"/>
          </a:xfrm>
          <a:prstGeom prst="rect">
            <a:avLst/>
          </a:prstGeom>
        </p:spPr>
      </p:pic>
      <p:pic>
        <p:nvPicPr>
          <p:cNvPr id="116" name="图片 115">
            <a:extLst>
              <a:ext uri="{FF2B5EF4-FFF2-40B4-BE49-F238E27FC236}">
                <a16:creationId xmlns:a16="http://schemas.microsoft.com/office/drawing/2014/main" id="{4B8BCC87-F349-DE4D-8EF7-7307966EC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79046"/>
            <a:ext cx="871870" cy="923922"/>
          </a:xfrm>
          <a:prstGeom prst="rect">
            <a:avLst/>
          </a:prstGeom>
        </p:spPr>
      </p:pic>
      <p:sp>
        <p:nvSpPr>
          <p:cNvPr id="79" name="标题 78">
            <a:extLst>
              <a:ext uri="{FF2B5EF4-FFF2-40B4-BE49-F238E27FC236}">
                <a16:creationId xmlns:a16="http://schemas.microsoft.com/office/drawing/2014/main" id="{60066103-C367-EE45-A672-AD9CED4EC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cs typeface="Arial" panose="020B0604020202020204" pitchFamily="34" charset="0"/>
              </a:rPr>
              <a:t>游戏</a:t>
            </a:r>
            <a:endParaRPr lang="en-US" altLang="zh-CN" dirty="0"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7C43D1C-CB80-4A88-A948-E27EE7C5B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290" y="1489542"/>
            <a:ext cx="7742591" cy="3878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12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图片 108">
            <a:extLst>
              <a:ext uri="{FF2B5EF4-FFF2-40B4-BE49-F238E27FC236}">
                <a16:creationId xmlns:a16="http://schemas.microsoft.com/office/drawing/2014/main" id="{73CD89B7-DDE0-9F4E-ACB0-71D76976C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243" y="6031653"/>
            <a:ext cx="2918667" cy="579763"/>
          </a:xfrm>
          <a:prstGeom prst="rect">
            <a:avLst/>
          </a:prstGeom>
        </p:spPr>
      </p:pic>
      <p:pic>
        <p:nvPicPr>
          <p:cNvPr id="110" name="图片 109">
            <a:extLst>
              <a:ext uri="{FF2B5EF4-FFF2-40B4-BE49-F238E27FC236}">
                <a16:creationId xmlns:a16="http://schemas.microsoft.com/office/drawing/2014/main" id="{85B0F552-69A4-7346-B2FB-33CC39608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7855" y="5931717"/>
            <a:ext cx="754398" cy="754398"/>
          </a:xfrm>
          <a:prstGeom prst="rect">
            <a:avLst/>
          </a:prstGeom>
        </p:spPr>
      </p:pic>
      <p:pic>
        <p:nvPicPr>
          <p:cNvPr id="116" name="图片 115">
            <a:extLst>
              <a:ext uri="{FF2B5EF4-FFF2-40B4-BE49-F238E27FC236}">
                <a16:creationId xmlns:a16="http://schemas.microsoft.com/office/drawing/2014/main" id="{4B8BCC87-F349-DE4D-8EF7-7307966EC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79046"/>
            <a:ext cx="871870" cy="923922"/>
          </a:xfrm>
          <a:prstGeom prst="rect">
            <a:avLst/>
          </a:prstGeom>
        </p:spPr>
      </p:pic>
      <p:sp>
        <p:nvSpPr>
          <p:cNvPr id="79" name="标题 78">
            <a:extLst>
              <a:ext uri="{FF2B5EF4-FFF2-40B4-BE49-F238E27FC236}">
                <a16:creationId xmlns:a16="http://schemas.microsoft.com/office/drawing/2014/main" id="{60066103-C367-EE45-A672-AD9CED4EC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cs typeface="Arial" panose="020B0604020202020204" pitchFamily="34" charset="0"/>
              </a:rPr>
              <a:t>球赛</a:t>
            </a:r>
            <a:endParaRPr lang="en-US" altLang="zh-CN" dirty="0"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1CE27D-986C-4674-A7BB-1938735CBC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70" y="1540660"/>
            <a:ext cx="10661331" cy="3917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23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图片 108">
            <a:extLst>
              <a:ext uri="{FF2B5EF4-FFF2-40B4-BE49-F238E27FC236}">
                <a16:creationId xmlns:a16="http://schemas.microsoft.com/office/drawing/2014/main" id="{73CD89B7-DDE0-9F4E-ACB0-71D76976C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243" y="6031653"/>
            <a:ext cx="2918667" cy="579763"/>
          </a:xfrm>
          <a:prstGeom prst="rect">
            <a:avLst/>
          </a:prstGeom>
        </p:spPr>
      </p:pic>
      <p:pic>
        <p:nvPicPr>
          <p:cNvPr id="110" name="图片 109">
            <a:extLst>
              <a:ext uri="{FF2B5EF4-FFF2-40B4-BE49-F238E27FC236}">
                <a16:creationId xmlns:a16="http://schemas.microsoft.com/office/drawing/2014/main" id="{85B0F552-69A4-7346-B2FB-33CC39608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7855" y="5931717"/>
            <a:ext cx="754398" cy="754398"/>
          </a:xfrm>
          <a:prstGeom prst="rect">
            <a:avLst/>
          </a:prstGeom>
        </p:spPr>
      </p:pic>
      <p:pic>
        <p:nvPicPr>
          <p:cNvPr id="116" name="图片 115">
            <a:extLst>
              <a:ext uri="{FF2B5EF4-FFF2-40B4-BE49-F238E27FC236}">
                <a16:creationId xmlns:a16="http://schemas.microsoft.com/office/drawing/2014/main" id="{4B8BCC87-F349-DE4D-8EF7-7307966EC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79046"/>
            <a:ext cx="871870" cy="923922"/>
          </a:xfrm>
          <a:prstGeom prst="rect">
            <a:avLst/>
          </a:prstGeom>
        </p:spPr>
      </p:pic>
      <p:sp>
        <p:nvSpPr>
          <p:cNvPr id="79" name="标题 78">
            <a:extLst>
              <a:ext uri="{FF2B5EF4-FFF2-40B4-BE49-F238E27FC236}">
                <a16:creationId xmlns:a16="http://schemas.microsoft.com/office/drawing/2014/main" id="{60066103-C367-EE45-A672-AD9CED4EC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cs typeface="Arial" panose="020B0604020202020204" pitchFamily="34" charset="0"/>
              </a:rPr>
              <a:t>String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76A362-FFBF-46DD-B08C-03264E717D4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870" y="1909458"/>
            <a:ext cx="10515600" cy="303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9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图片 108">
            <a:extLst>
              <a:ext uri="{FF2B5EF4-FFF2-40B4-BE49-F238E27FC236}">
                <a16:creationId xmlns:a16="http://schemas.microsoft.com/office/drawing/2014/main" id="{73CD89B7-DDE0-9F4E-ACB0-71D76976C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243" y="6031653"/>
            <a:ext cx="2918667" cy="579763"/>
          </a:xfrm>
          <a:prstGeom prst="rect">
            <a:avLst/>
          </a:prstGeom>
        </p:spPr>
      </p:pic>
      <p:pic>
        <p:nvPicPr>
          <p:cNvPr id="110" name="图片 109">
            <a:extLst>
              <a:ext uri="{FF2B5EF4-FFF2-40B4-BE49-F238E27FC236}">
                <a16:creationId xmlns:a16="http://schemas.microsoft.com/office/drawing/2014/main" id="{85B0F552-69A4-7346-B2FB-33CC39608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7855" y="5931717"/>
            <a:ext cx="754398" cy="754398"/>
          </a:xfrm>
          <a:prstGeom prst="rect">
            <a:avLst/>
          </a:prstGeom>
        </p:spPr>
      </p:pic>
      <p:pic>
        <p:nvPicPr>
          <p:cNvPr id="116" name="图片 115">
            <a:extLst>
              <a:ext uri="{FF2B5EF4-FFF2-40B4-BE49-F238E27FC236}">
                <a16:creationId xmlns:a16="http://schemas.microsoft.com/office/drawing/2014/main" id="{4B8BCC87-F349-DE4D-8EF7-7307966EC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79046"/>
            <a:ext cx="871870" cy="923922"/>
          </a:xfrm>
          <a:prstGeom prst="rect">
            <a:avLst/>
          </a:prstGeom>
        </p:spPr>
      </p:pic>
      <p:sp>
        <p:nvSpPr>
          <p:cNvPr id="79" name="标题 78">
            <a:extLst>
              <a:ext uri="{FF2B5EF4-FFF2-40B4-BE49-F238E27FC236}">
                <a16:creationId xmlns:a16="http://schemas.microsoft.com/office/drawing/2014/main" id="{60066103-C367-EE45-A672-AD9CED4EC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cs typeface="Arial" panose="020B0604020202020204" pitchFamily="34" charset="0"/>
              </a:rPr>
              <a:t>Union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B3CEC8-882B-4A2B-8BCE-06234C23F3A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4721" y="1272353"/>
            <a:ext cx="7582557" cy="4313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99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图片 108">
            <a:extLst>
              <a:ext uri="{FF2B5EF4-FFF2-40B4-BE49-F238E27FC236}">
                <a16:creationId xmlns:a16="http://schemas.microsoft.com/office/drawing/2014/main" id="{73CD89B7-DDE0-9F4E-ACB0-71D76976C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243" y="6031653"/>
            <a:ext cx="2918667" cy="579763"/>
          </a:xfrm>
          <a:prstGeom prst="rect">
            <a:avLst/>
          </a:prstGeom>
        </p:spPr>
      </p:pic>
      <p:pic>
        <p:nvPicPr>
          <p:cNvPr id="110" name="图片 109">
            <a:extLst>
              <a:ext uri="{FF2B5EF4-FFF2-40B4-BE49-F238E27FC236}">
                <a16:creationId xmlns:a16="http://schemas.microsoft.com/office/drawing/2014/main" id="{85B0F552-69A4-7346-B2FB-33CC39608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7855" y="5931717"/>
            <a:ext cx="754398" cy="754398"/>
          </a:xfrm>
          <a:prstGeom prst="rect">
            <a:avLst/>
          </a:prstGeom>
        </p:spPr>
      </p:pic>
      <p:pic>
        <p:nvPicPr>
          <p:cNvPr id="116" name="图片 115">
            <a:extLst>
              <a:ext uri="{FF2B5EF4-FFF2-40B4-BE49-F238E27FC236}">
                <a16:creationId xmlns:a16="http://schemas.microsoft.com/office/drawing/2014/main" id="{4B8BCC87-F349-DE4D-8EF7-7307966EC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79046"/>
            <a:ext cx="871870" cy="923922"/>
          </a:xfrm>
          <a:prstGeom prst="rect">
            <a:avLst/>
          </a:prstGeom>
        </p:spPr>
      </p:pic>
      <p:sp>
        <p:nvSpPr>
          <p:cNvPr id="79" name="标题 78">
            <a:extLst>
              <a:ext uri="{FF2B5EF4-FFF2-40B4-BE49-F238E27FC236}">
                <a16:creationId xmlns:a16="http://schemas.microsoft.com/office/drawing/2014/main" id="{60066103-C367-EE45-A672-AD9CED4EC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cs typeface="Arial" panose="020B0604020202020204" pitchFamily="34" charset="0"/>
              </a:rPr>
              <a:t>Union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C4D9CB5-96F8-4884-B4C1-9696E9999F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6540" y="1340768"/>
            <a:ext cx="8066644" cy="4590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12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图片 108">
            <a:extLst>
              <a:ext uri="{FF2B5EF4-FFF2-40B4-BE49-F238E27FC236}">
                <a16:creationId xmlns:a16="http://schemas.microsoft.com/office/drawing/2014/main" id="{73CD89B7-DDE0-9F4E-ACB0-71D76976C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243" y="6031653"/>
            <a:ext cx="2918667" cy="579763"/>
          </a:xfrm>
          <a:prstGeom prst="rect">
            <a:avLst/>
          </a:prstGeom>
        </p:spPr>
      </p:pic>
      <p:pic>
        <p:nvPicPr>
          <p:cNvPr id="110" name="图片 109">
            <a:extLst>
              <a:ext uri="{FF2B5EF4-FFF2-40B4-BE49-F238E27FC236}">
                <a16:creationId xmlns:a16="http://schemas.microsoft.com/office/drawing/2014/main" id="{85B0F552-69A4-7346-B2FB-33CC39608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7855" y="5931717"/>
            <a:ext cx="754398" cy="754398"/>
          </a:xfrm>
          <a:prstGeom prst="rect">
            <a:avLst/>
          </a:prstGeom>
        </p:spPr>
      </p:pic>
      <p:pic>
        <p:nvPicPr>
          <p:cNvPr id="116" name="图片 115">
            <a:extLst>
              <a:ext uri="{FF2B5EF4-FFF2-40B4-BE49-F238E27FC236}">
                <a16:creationId xmlns:a16="http://schemas.microsoft.com/office/drawing/2014/main" id="{4B8BCC87-F349-DE4D-8EF7-7307966EC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79046"/>
            <a:ext cx="871870" cy="923922"/>
          </a:xfrm>
          <a:prstGeom prst="rect">
            <a:avLst/>
          </a:prstGeom>
        </p:spPr>
      </p:pic>
      <p:sp>
        <p:nvSpPr>
          <p:cNvPr id="79" name="标题 78">
            <a:extLst>
              <a:ext uri="{FF2B5EF4-FFF2-40B4-BE49-F238E27FC236}">
                <a16:creationId xmlns:a16="http://schemas.microsoft.com/office/drawing/2014/main" id="{60066103-C367-EE45-A672-AD9CED4EC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cs typeface="Arial" panose="020B0604020202020204" pitchFamily="34" charset="0"/>
              </a:rPr>
              <a:t>Rento</a:t>
            </a:r>
            <a:endParaRPr lang="en-US" altLang="zh-CN" dirty="0">
              <a:cs typeface="Arial" panose="020B060402020202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15E312-2084-4AD0-96BA-8226ECA413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9749" y="1758557"/>
            <a:ext cx="8909878" cy="3179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747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图片 108">
            <a:extLst>
              <a:ext uri="{FF2B5EF4-FFF2-40B4-BE49-F238E27FC236}">
                <a16:creationId xmlns:a16="http://schemas.microsoft.com/office/drawing/2014/main" id="{73CD89B7-DDE0-9F4E-ACB0-71D76976C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243" y="6031653"/>
            <a:ext cx="2918667" cy="579763"/>
          </a:xfrm>
          <a:prstGeom prst="rect">
            <a:avLst/>
          </a:prstGeom>
        </p:spPr>
      </p:pic>
      <p:pic>
        <p:nvPicPr>
          <p:cNvPr id="110" name="图片 109">
            <a:extLst>
              <a:ext uri="{FF2B5EF4-FFF2-40B4-BE49-F238E27FC236}">
                <a16:creationId xmlns:a16="http://schemas.microsoft.com/office/drawing/2014/main" id="{85B0F552-69A4-7346-B2FB-33CC39608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7855" y="5931717"/>
            <a:ext cx="754398" cy="754398"/>
          </a:xfrm>
          <a:prstGeom prst="rect">
            <a:avLst/>
          </a:prstGeom>
        </p:spPr>
      </p:pic>
      <p:pic>
        <p:nvPicPr>
          <p:cNvPr id="116" name="图片 115">
            <a:extLst>
              <a:ext uri="{FF2B5EF4-FFF2-40B4-BE49-F238E27FC236}">
                <a16:creationId xmlns:a16="http://schemas.microsoft.com/office/drawing/2014/main" id="{4B8BCC87-F349-DE4D-8EF7-7307966EC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79046"/>
            <a:ext cx="871870" cy="923922"/>
          </a:xfrm>
          <a:prstGeom prst="rect">
            <a:avLst/>
          </a:prstGeom>
        </p:spPr>
      </p:pic>
      <p:sp>
        <p:nvSpPr>
          <p:cNvPr id="79" name="标题 78">
            <a:extLst>
              <a:ext uri="{FF2B5EF4-FFF2-40B4-BE49-F238E27FC236}">
                <a16:creationId xmlns:a16="http://schemas.microsoft.com/office/drawing/2014/main" id="{60066103-C367-EE45-A672-AD9CED4EC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>
                <a:cs typeface="Arial" panose="020B0604020202020204" pitchFamily="34" charset="0"/>
              </a:rPr>
              <a:t>Rento</a:t>
            </a:r>
            <a:endParaRPr lang="en-US" altLang="zh-CN" dirty="0"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9D3D9B-C592-4EBD-9AB1-155799560E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3768" y="1438267"/>
            <a:ext cx="6076950" cy="3914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410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图片 108">
            <a:extLst>
              <a:ext uri="{FF2B5EF4-FFF2-40B4-BE49-F238E27FC236}">
                <a16:creationId xmlns:a16="http://schemas.microsoft.com/office/drawing/2014/main" id="{73CD89B7-DDE0-9F4E-ACB0-71D76976C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243" y="6031653"/>
            <a:ext cx="2918667" cy="579763"/>
          </a:xfrm>
          <a:prstGeom prst="rect">
            <a:avLst/>
          </a:prstGeom>
        </p:spPr>
      </p:pic>
      <p:pic>
        <p:nvPicPr>
          <p:cNvPr id="110" name="图片 109">
            <a:extLst>
              <a:ext uri="{FF2B5EF4-FFF2-40B4-BE49-F238E27FC236}">
                <a16:creationId xmlns:a16="http://schemas.microsoft.com/office/drawing/2014/main" id="{85B0F552-69A4-7346-B2FB-33CC39608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7855" y="5931717"/>
            <a:ext cx="754398" cy="754398"/>
          </a:xfrm>
          <a:prstGeom prst="rect">
            <a:avLst/>
          </a:prstGeom>
        </p:spPr>
      </p:pic>
      <p:pic>
        <p:nvPicPr>
          <p:cNvPr id="116" name="图片 115">
            <a:extLst>
              <a:ext uri="{FF2B5EF4-FFF2-40B4-BE49-F238E27FC236}">
                <a16:creationId xmlns:a16="http://schemas.microsoft.com/office/drawing/2014/main" id="{4B8BCC87-F349-DE4D-8EF7-7307966EC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79046"/>
            <a:ext cx="871870" cy="923922"/>
          </a:xfrm>
          <a:prstGeom prst="rect">
            <a:avLst/>
          </a:prstGeom>
        </p:spPr>
      </p:pic>
      <p:sp>
        <p:nvSpPr>
          <p:cNvPr id="79" name="标题 78">
            <a:extLst>
              <a:ext uri="{FF2B5EF4-FFF2-40B4-BE49-F238E27FC236}">
                <a16:creationId xmlns:a16="http://schemas.microsoft.com/office/drawing/2014/main" id="{60066103-C367-EE45-A672-AD9CED4EC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Arial" panose="020B0604020202020204" pitchFamily="34" charset="0"/>
              </a:rPr>
              <a:t>动态规划其实只有两个东西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4F1D2F8-D83F-C646-8FF1-5DA1ABF4742B}"/>
              </a:ext>
            </a:extLst>
          </p:cNvPr>
          <p:cNvSpPr txBox="1"/>
          <p:nvPr/>
        </p:nvSpPr>
        <p:spPr>
          <a:xfrm>
            <a:off x="983672" y="2274838"/>
            <a:ext cx="102246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kumimoji="1"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状态</a:t>
            </a:r>
            <a:r>
              <a:rPr kumimoji="1"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kumimoji="1"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我们改变不了历史</a:t>
            </a:r>
            <a:endParaRPr kumimoji="1" lang="en-US" altLang="zh-CN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kumimoji="1" lang="en-US" altLang="zh-CN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endParaRPr kumimoji="1" lang="en-US" altLang="zh-CN" sz="36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kumimoji="1"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决策和转移</a:t>
            </a:r>
            <a:r>
              <a:rPr kumimoji="1" lang="en-US" altLang="zh-CN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kumimoji="1" lang="zh-CN" altLang="en-US" sz="36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但我们可以改变未来</a:t>
            </a:r>
          </a:p>
        </p:txBody>
      </p:sp>
    </p:spTree>
    <p:extLst>
      <p:ext uri="{BB962C8B-B14F-4D97-AF65-F5344CB8AC3E}">
        <p14:creationId xmlns:p14="http://schemas.microsoft.com/office/powerpoint/2010/main" val="985351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图片 108">
            <a:extLst>
              <a:ext uri="{FF2B5EF4-FFF2-40B4-BE49-F238E27FC236}">
                <a16:creationId xmlns:a16="http://schemas.microsoft.com/office/drawing/2014/main" id="{73CD89B7-DDE0-9F4E-ACB0-71D76976C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243" y="6031653"/>
            <a:ext cx="2918667" cy="579763"/>
          </a:xfrm>
          <a:prstGeom prst="rect">
            <a:avLst/>
          </a:prstGeom>
        </p:spPr>
      </p:pic>
      <p:pic>
        <p:nvPicPr>
          <p:cNvPr id="110" name="图片 109">
            <a:extLst>
              <a:ext uri="{FF2B5EF4-FFF2-40B4-BE49-F238E27FC236}">
                <a16:creationId xmlns:a16="http://schemas.microsoft.com/office/drawing/2014/main" id="{85B0F552-69A4-7346-B2FB-33CC39608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7855" y="5931717"/>
            <a:ext cx="754398" cy="754398"/>
          </a:xfrm>
          <a:prstGeom prst="rect">
            <a:avLst/>
          </a:prstGeom>
        </p:spPr>
      </p:pic>
      <p:pic>
        <p:nvPicPr>
          <p:cNvPr id="116" name="图片 115">
            <a:extLst>
              <a:ext uri="{FF2B5EF4-FFF2-40B4-BE49-F238E27FC236}">
                <a16:creationId xmlns:a16="http://schemas.microsoft.com/office/drawing/2014/main" id="{4B8BCC87-F349-DE4D-8EF7-7307966EC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79046"/>
            <a:ext cx="871870" cy="923922"/>
          </a:xfrm>
          <a:prstGeom prst="rect">
            <a:avLst/>
          </a:prstGeom>
        </p:spPr>
      </p:pic>
      <p:sp>
        <p:nvSpPr>
          <p:cNvPr id="79" name="标题 78">
            <a:extLst>
              <a:ext uri="{FF2B5EF4-FFF2-40B4-BE49-F238E27FC236}">
                <a16:creationId xmlns:a16="http://schemas.microsoft.com/office/drawing/2014/main" id="{60066103-C367-EE45-A672-AD9CED4EC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cs typeface="Arial" panose="020B0604020202020204" pitchFamily="34" charset="0"/>
              </a:rPr>
              <a:t>Eat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8ADC7A-D056-4DE7-B94B-3D22FF50119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023" y="1693389"/>
            <a:ext cx="11733953" cy="347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2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图片 108">
            <a:extLst>
              <a:ext uri="{FF2B5EF4-FFF2-40B4-BE49-F238E27FC236}">
                <a16:creationId xmlns:a16="http://schemas.microsoft.com/office/drawing/2014/main" id="{73CD89B7-DDE0-9F4E-ACB0-71D76976C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243" y="6031653"/>
            <a:ext cx="2918667" cy="579763"/>
          </a:xfrm>
          <a:prstGeom prst="rect">
            <a:avLst/>
          </a:prstGeom>
        </p:spPr>
      </p:pic>
      <p:pic>
        <p:nvPicPr>
          <p:cNvPr id="110" name="图片 109">
            <a:extLst>
              <a:ext uri="{FF2B5EF4-FFF2-40B4-BE49-F238E27FC236}">
                <a16:creationId xmlns:a16="http://schemas.microsoft.com/office/drawing/2014/main" id="{85B0F552-69A4-7346-B2FB-33CC39608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7855" y="5931717"/>
            <a:ext cx="754398" cy="754398"/>
          </a:xfrm>
          <a:prstGeom prst="rect">
            <a:avLst/>
          </a:prstGeom>
        </p:spPr>
      </p:pic>
      <p:pic>
        <p:nvPicPr>
          <p:cNvPr id="116" name="图片 115">
            <a:extLst>
              <a:ext uri="{FF2B5EF4-FFF2-40B4-BE49-F238E27FC236}">
                <a16:creationId xmlns:a16="http://schemas.microsoft.com/office/drawing/2014/main" id="{4B8BCC87-F349-DE4D-8EF7-7307966EC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79046"/>
            <a:ext cx="871870" cy="923922"/>
          </a:xfrm>
          <a:prstGeom prst="rect">
            <a:avLst/>
          </a:prstGeom>
        </p:spPr>
      </p:pic>
      <p:sp>
        <p:nvSpPr>
          <p:cNvPr id="79" name="标题 78">
            <a:extLst>
              <a:ext uri="{FF2B5EF4-FFF2-40B4-BE49-F238E27FC236}">
                <a16:creationId xmlns:a16="http://schemas.microsoft.com/office/drawing/2014/main" id="{60066103-C367-EE45-A672-AD9CED4EC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cs typeface="Arial" panose="020B0604020202020204" pitchFamily="34" charset="0"/>
              </a:rPr>
              <a:t>Eat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7261AF-4688-48A0-B39B-BD46B8CC919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024" y="1404455"/>
            <a:ext cx="6450720" cy="3842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727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图片 108">
            <a:extLst>
              <a:ext uri="{FF2B5EF4-FFF2-40B4-BE49-F238E27FC236}">
                <a16:creationId xmlns:a16="http://schemas.microsoft.com/office/drawing/2014/main" id="{73CD89B7-DDE0-9F4E-ACB0-71D76976C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243" y="6031653"/>
            <a:ext cx="2918667" cy="579763"/>
          </a:xfrm>
          <a:prstGeom prst="rect">
            <a:avLst/>
          </a:prstGeom>
        </p:spPr>
      </p:pic>
      <p:pic>
        <p:nvPicPr>
          <p:cNvPr id="110" name="图片 109">
            <a:extLst>
              <a:ext uri="{FF2B5EF4-FFF2-40B4-BE49-F238E27FC236}">
                <a16:creationId xmlns:a16="http://schemas.microsoft.com/office/drawing/2014/main" id="{85B0F552-69A4-7346-B2FB-33CC39608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7855" y="5931717"/>
            <a:ext cx="754398" cy="754398"/>
          </a:xfrm>
          <a:prstGeom prst="rect">
            <a:avLst/>
          </a:prstGeom>
        </p:spPr>
      </p:pic>
      <p:pic>
        <p:nvPicPr>
          <p:cNvPr id="116" name="图片 115">
            <a:extLst>
              <a:ext uri="{FF2B5EF4-FFF2-40B4-BE49-F238E27FC236}">
                <a16:creationId xmlns:a16="http://schemas.microsoft.com/office/drawing/2014/main" id="{4B8BCC87-F349-DE4D-8EF7-7307966EC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79046"/>
            <a:ext cx="871870" cy="923922"/>
          </a:xfrm>
          <a:prstGeom prst="rect">
            <a:avLst/>
          </a:prstGeom>
        </p:spPr>
      </p:pic>
      <p:sp>
        <p:nvSpPr>
          <p:cNvPr id="79" name="标题 78">
            <a:extLst>
              <a:ext uri="{FF2B5EF4-FFF2-40B4-BE49-F238E27FC236}">
                <a16:creationId xmlns:a16="http://schemas.microsoft.com/office/drawing/2014/main" id="{60066103-C367-EE45-A672-AD9CED4EC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cs typeface="Arial" panose="020B0604020202020204" pitchFamily="34" charset="0"/>
              </a:rPr>
              <a:t>EC-Final L</a:t>
            </a:r>
            <a:r>
              <a:rPr lang="zh-CN" altLang="en-US" dirty="0">
                <a:cs typeface="Arial" panose="020B0604020202020204" pitchFamily="34" charset="0"/>
              </a:rPr>
              <a:t>简单版本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C76538C-2EF9-459F-B2F8-BC42122D9327}"/>
              </a:ext>
            </a:extLst>
          </p:cNvPr>
          <p:cNvSpPr txBox="1"/>
          <p:nvPr/>
        </p:nvSpPr>
        <p:spPr>
          <a:xfrm>
            <a:off x="1043200" y="2326223"/>
            <a:ext cx="10224655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>
              <a:spcBef>
                <a:spcPts val="6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一个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DAG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，用两条路径覆盖，问有多少种方案。</a:t>
            </a:r>
            <a:endParaRPr kumimoji="1"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295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图片 108">
            <a:extLst>
              <a:ext uri="{FF2B5EF4-FFF2-40B4-BE49-F238E27FC236}">
                <a16:creationId xmlns:a16="http://schemas.microsoft.com/office/drawing/2014/main" id="{73CD89B7-DDE0-9F4E-ACB0-71D76976C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243" y="6031653"/>
            <a:ext cx="2918667" cy="579763"/>
          </a:xfrm>
          <a:prstGeom prst="rect">
            <a:avLst/>
          </a:prstGeom>
        </p:spPr>
      </p:pic>
      <p:pic>
        <p:nvPicPr>
          <p:cNvPr id="110" name="图片 109">
            <a:extLst>
              <a:ext uri="{FF2B5EF4-FFF2-40B4-BE49-F238E27FC236}">
                <a16:creationId xmlns:a16="http://schemas.microsoft.com/office/drawing/2014/main" id="{85B0F552-69A4-7346-B2FB-33CC39608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7855" y="5931717"/>
            <a:ext cx="754398" cy="754398"/>
          </a:xfrm>
          <a:prstGeom prst="rect">
            <a:avLst/>
          </a:prstGeom>
        </p:spPr>
      </p:pic>
      <p:pic>
        <p:nvPicPr>
          <p:cNvPr id="116" name="图片 115">
            <a:extLst>
              <a:ext uri="{FF2B5EF4-FFF2-40B4-BE49-F238E27FC236}">
                <a16:creationId xmlns:a16="http://schemas.microsoft.com/office/drawing/2014/main" id="{4B8BCC87-F349-DE4D-8EF7-7307966EC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79046"/>
            <a:ext cx="871870" cy="923922"/>
          </a:xfrm>
          <a:prstGeom prst="rect">
            <a:avLst/>
          </a:prstGeom>
        </p:spPr>
      </p:pic>
      <p:sp>
        <p:nvSpPr>
          <p:cNvPr id="79" name="标题 78">
            <a:extLst>
              <a:ext uri="{FF2B5EF4-FFF2-40B4-BE49-F238E27FC236}">
                <a16:creationId xmlns:a16="http://schemas.microsoft.com/office/drawing/2014/main" id="{60066103-C367-EE45-A672-AD9CED4EC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cs typeface="Arial" panose="020B0604020202020204" pitchFamily="34" charset="0"/>
              </a:rPr>
              <a:t>EC-Final L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755D1D7-3388-4145-9BF4-CD0F8A7D59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828" y="948465"/>
            <a:ext cx="9274344" cy="518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694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259"/>
          <p:cNvSpPr>
            <a:spLocks noChangeArrowheads="1"/>
          </p:cNvSpPr>
          <p:nvPr/>
        </p:nvSpPr>
        <p:spPr bwMode="auto">
          <a:xfrm>
            <a:off x="2903262" y="2102530"/>
            <a:ext cx="8779051" cy="16250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r">
              <a:buNone/>
            </a:pPr>
            <a:r>
              <a:rPr lang="zh-Hans" altLang="en-US" sz="4800" b="1" dirty="0">
                <a:solidFill>
                  <a:schemeClr val="bg1"/>
                </a:solidFill>
                <a:cs typeface="Arial" panose="020B0604020202020204" pitchFamily="34" charset="0"/>
              </a:rPr>
              <a:t>谢谢！</a:t>
            </a:r>
            <a:endParaRPr lang="en-US" altLang="zh-Hans" sz="4800" b="1" dirty="0">
              <a:solidFill>
                <a:schemeClr val="bg1"/>
              </a:solidFill>
              <a:cs typeface="Arial" panose="020B0604020202020204" pitchFamily="34" charset="0"/>
            </a:endParaRPr>
          </a:p>
          <a:p>
            <a:pPr algn="r">
              <a:buNone/>
            </a:pPr>
            <a:r>
              <a:rPr lang="en-US" altLang="zh-Hans" sz="4800" b="1" dirty="0">
                <a:solidFill>
                  <a:schemeClr val="bg1"/>
                </a:solidFill>
                <a:cs typeface="Arial" panose="020B0604020202020204" pitchFamily="34" charset="0"/>
              </a:rPr>
              <a:t>GL</a:t>
            </a:r>
            <a:r>
              <a:rPr lang="zh-Hans" altLang="en-US" sz="48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zh-Hans" sz="4800" b="1" dirty="0">
                <a:solidFill>
                  <a:schemeClr val="bg1"/>
                </a:solidFill>
                <a:cs typeface="Arial" panose="020B0604020202020204" pitchFamily="34" charset="0"/>
              </a:rPr>
              <a:t>&amp;&amp;</a:t>
            </a:r>
            <a:r>
              <a:rPr lang="zh-Hans" altLang="en-US" sz="4800" b="1" dirty="0">
                <a:solidFill>
                  <a:schemeClr val="bg1"/>
                </a:solidFill>
                <a:cs typeface="Arial" panose="020B0604020202020204" pitchFamily="34" charset="0"/>
              </a:rPr>
              <a:t> </a:t>
            </a:r>
            <a:r>
              <a:rPr lang="en-US" altLang="zh-Hans" sz="4800" b="1" dirty="0">
                <a:solidFill>
                  <a:schemeClr val="bg1"/>
                </a:solidFill>
                <a:cs typeface="Arial" panose="020B0604020202020204" pitchFamily="34" charset="0"/>
              </a:rPr>
              <a:t>HF</a:t>
            </a:r>
            <a:r>
              <a:rPr lang="zh-Hans" altLang="en-US" sz="4800" b="1" dirty="0">
                <a:solidFill>
                  <a:schemeClr val="bg1"/>
                </a:solidFill>
                <a:cs typeface="Arial" panose="020B0604020202020204" pitchFamily="34" charset="0"/>
              </a:rPr>
              <a:t>！</a:t>
            </a:r>
            <a:endParaRPr lang="en-US" altLang="zh-CN" sz="48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755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图片 108">
            <a:extLst>
              <a:ext uri="{FF2B5EF4-FFF2-40B4-BE49-F238E27FC236}">
                <a16:creationId xmlns:a16="http://schemas.microsoft.com/office/drawing/2014/main" id="{73CD89B7-DDE0-9F4E-ACB0-71D76976C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243" y="6031653"/>
            <a:ext cx="2918667" cy="579763"/>
          </a:xfrm>
          <a:prstGeom prst="rect">
            <a:avLst/>
          </a:prstGeom>
        </p:spPr>
      </p:pic>
      <p:pic>
        <p:nvPicPr>
          <p:cNvPr id="110" name="图片 109">
            <a:extLst>
              <a:ext uri="{FF2B5EF4-FFF2-40B4-BE49-F238E27FC236}">
                <a16:creationId xmlns:a16="http://schemas.microsoft.com/office/drawing/2014/main" id="{85B0F552-69A4-7346-B2FB-33CC39608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7855" y="5931717"/>
            <a:ext cx="754398" cy="754398"/>
          </a:xfrm>
          <a:prstGeom prst="rect">
            <a:avLst/>
          </a:prstGeom>
        </p:spPr>
      </p:pic>
      <p:pic>
        <p:nvPicPr>
          <p:cNvPr id="116" name="图片 115">
            <a:extLst>
              <a:ext uri="{FF2B5EF4-FFF2-40B4-BE49-F238E27FC236}">
                <a16:creationId xmlns:a16="http://schemas.microsoft.com/office/drawing/2014/main" id="{4B8BCC87-F349-DE4D-8EF7-7307966EC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79046"/>
            <a:ext cx="871870" cy="923922"/>
          </a:xfrm>
          <a:prstGeom prst="rect">
            <a:avLst/>
          </a:prstGeom>
        </p:spPr>
      </p:pic>
      <p:sp>
        <p:nvSpPr>
          <p:cNvPr id="79" name="标题 78">
            <a:extLst>
              <a:ext uri="{FF2B5EF4-FFF2-40B4-BE49-F238E27FC236}">
                <a16:creationId xmlns:a16="http://schemas.microsoft.com/office/drawing/2014/main" id="{60066103-C367-EE45-A672-AD9CED4EC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Arial" panose="020B0604020202020204" pitchFamily="34" charset="0"/>
              </a:rPr>
              <a:t>走向人生巅峰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17800DB-F692-4A87-9887-6DD3D0BC3522}"/>
              </a:ext>
            </a:extLst>
          </p:cNvPr>
          <p:cNvSpPr txBox="1"/>
          <p:nvPr/>
        </p:nvSpPr>
        <p:spPr>
          <a:xfrm>
            <a:off x="1043200" y="2293691"/>
            <a:ext cx="10224655" cy="26007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>
              <a:spcBef>
                <a:spcPts val="600"/>
              </a:spcBef>
            </a:pP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kumimoji="1"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Avin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想成为世界无敌的算法大师，他的训练计划一共有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天，第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天有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kumimoji="1"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种训练，选择第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种训练可以增长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f[</a:t>
            </a:r>
            <a:r>
              <a:rPr kumimoji="1"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][j]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kumimoji="1"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Avin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每天只能选一种训练。请问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天以后 </a:t>
            </a:r>
            <a:r>
              <a:rPr kumimoji="1"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Avin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rating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值最高可以到多少？</a:t>
            </a:r>
            <a:endParaRPr kumimoji="1"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1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n,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kumimoji="1"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</a:t>
            </a:r>
          </a:p>
          <a:p>
            <a:pPr>
              <a:spcBef>
                <a:spcPts val="600"/>
              </a:spcBef>
            </a:pP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</a:p>
        </p:txBody>
      </p:sp>
    </p:spTree>
    <p:extLst>
      <p:ext uri="{BB962C8B-B14F-4D97-AF65-F5344CB8AC3E}">
        <p14:creationId xmlns:p14="http://schemas.microsoft.com/office/powerpoint/2010/main" val="1947763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图片 108">
            <a:extLst>
              <a:ext uri="{FF2B5EF4-FFF2-40B4-BE49-F238E27FC236}">
                <a16:creationId xmlns:a16="http://schemas.microsoft.com/office/drawing/2014/main" id="{73CD89B7-DDE0-9F4E-ACB0-71D76976C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243" y="6031653"/>
            <a:ext cx="2918667" cy="579763"/>
          </a:xfrm>
          <a:prstGeom prst="rect">
            <a:avLst/>
          </a:prstGeom>
        </p:spPr>
      </p:pic>
      <p:pic>
        <p:nvPicPr>
          <p:cNvPr id="110" name="图片 109">
            <a:extLst>
              <a:ext uri="{FF2B5EF4-FFF2-40B4-BE49-F238E27FC236}">
                <a16:creationId xmlns:a16="http://schemas.microsoft.com/office/drawing/2014/main" id="{85B0F552-69A4-7346-B2FB-33CC39608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7855" y="5931717"/>
            <a:ext cx="754398" cy="754398"/>
          </a:xfrm>
          <a:prstGeom prst="rect">
            <a:avLst/>
          </a:prstGeom>
        </p:spPr>
      </p:pic>
      <p:pic>
        <p:nvPicPr>
          <p:cNvPr id="116" name="图片 115">
            <a:extLst>
              <a:ext uri="{FF2B5EF4-FFF2-40B4-BE49-F238E27FC236}">
                <a16:creationId xmlns:a16="http://schemas.microsoft.com/office/drawing/2014/main" id="{4B8BCC87-F349-DE4D-8EF7-7307966EC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79046"/>
            <a:ext cx="871870" cy="923922"/>
          </a:xfrm>
          <a:prstGeom prst="rect">
            <a:avLst/>
          </a:prstGeom>
        </p:spPr>
      </p:pic>
      <p:sp>
        <p:nvSpPr>
          <p:cNvPr id="79" name="标题 78">
            <a:extLst>
              <a:ext uri="{FF2B5EF4-FFF2-40B4-BE49-F238E27FC236}">
                <a16:creationId xmlns:a16="http://schemas.microsoft.com/office/drawing/2014/main" id="{60066103-C367-EE45-A672-AD9CED4EC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Arial" panose="020B0604020202020204" pitchFamily="34" charset="0"/>
              </a:rPr>
              <a:t>走向人生巅峰</a:t>
            </a:r>
            <a:r>
              <a:rPr lang="en-US" altLang="zh-CN" dirty="0">
                <a:cs typeface="Arial" panose="020B0604020202020204" pitchFamily="34" charset="0"/>
              </a:rPr>
              <a:t>II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17800DB-F692-4A87-9887-6DD3D0BC3522}"/>
              </a:ext>
            </a:extLst>
          </p:cNvPr>
          <p:cNvSpPr txBox="1"/>
          <p:nvPr/>
        </p:nvSpPr>
        <p:spPr>
          <a:xfrm>
            <a:off x="1043200" y="2293691"/>
            <a:ext cx="10224655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>
              <a:spcBef>
                <a:spcPts val="600"/>
              </a:spcBef>
            </a:pP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kumimoji="1"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Avin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想成为世界无敌的算法大师，他的训练计划一共有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天，一共有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种训练可供选择，第 </a:t>
            </a:r>
            <a:r>
              <a:rPr kumimoji="1"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种训练需要花费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kumimoji="1"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天，结束以后会增长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b[</a:t>
            </a:r>
            <a:r>
              <a:rPr kumimoji="1"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点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，一种训练只可以进行一次。请问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天以后 </a:t>
            </a:r>
            <a:r>
              <a:rPr kumimoji="1"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Avin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rating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值最高可以到多少？</a:t>
            </a:r>
            <a:endParaRPr kumimoji="1"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1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n,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1356137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图片 108">
            <a:extLst>
              <a:ext uri="{FF2B5EF4-FFF2-40B4-BE49-F238E27FC236}">
                <a16:creationId xmlns:a16="http://schemas.microsoft.com/office/drawing/2014/main" id="{73CD89B7-DDE0-9F4E-ACB0-71D76976C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243" y="6031653"/>
            <a:ext cx="2918667" cy="579763"/>
          </a:xfrm>
          <a:prstGeom prst="rect">
            <a:avLst/>
          </a:prstGeom>
        </p:spPr>
      </p:pic>
      <p:pic>
        <p:nvPicPr>
          <p:cNvPr id="110" name="图片 109">
            <a:extLst>
              <a:ext uri="{FF2B5EF4-FFF2-40B4-BE49-F238E27FC236}">
                <a16:creationId xmlns:a16="http://schemas.microsoft.com/office/drawing/2014/main" id="{85B0F552-69A4-7346-B2FB-33CC39608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7855" y="5931717"/>
            <a:ext cx="754398" cy="754398"/>
          </a:xfrm>
          <a:prstGeom prst="rect">
            <a:avLst/>
          </a:prstGeom>
        </p:spPr>
      </p:pic>
      <p:pic>
        <p:nvPicPr>
          <p:cNvPr id="116" name="图片 115">
            <a:extLst>
              <a:ext uri="{FF2B5EF4-FFF2-40B4-BE49-F238E27FC236}">
                <a16:creationId xmlns:a16="http://schemas.microsoft.com/office/drawing/2014/main" id="{4B8BCC87-F349-DE4D-8EF7-7307966EC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79046"/>
            <a:ext cx="871870" cy="923922"/>
          </a:xfrm>
          <a:prstGeom prst="rect">
            <a:avLst/>
          </a:prstGeom>
        </p:spPr>
      </p:pic>
      <p:sp>
        <p:nvSpPr>
          <p:cNvPr id="79" name="标题 78">
            <a:extLst>
              <a:ext uri="{FF2B5EF4-FFF2-40B4-BE49-F238E27FC236}">
                <a16:creationId xmlns:a16="http://schemas.microsoft.com/office/drawing/2014/main" id="{60066103-C367-EE45-A672-AD9CED4EC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Arial" panose="020B0604020202020204" pitchFamily="34" charset="0"/>
              </a:rPr>
              <a:t>走向人生巅峰</a:t>
            </a:r>
            <a:r>
              <a:rPr lang="en-US" altLang="zh-CN" dirty="0">
                <a:cs typeface="Arial" panose="020B0604020202020204" pitchFamily="34" charset="0"/>
              </a:rPr>
              <a:t>III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17800DB-F692-4A87-9887-6DD3D0BC3522}"/>
              </a:ext>
            </a:extLst>
          </p:cNvPr>
          <p:cNvSpPr txBox="1"/>
          <p:nvPr/>
        </p:nvSpPr>
        <p:spPr>
          <a:xfrm>
            <a:off x="1043200" y="2293691"/>
            <a:ext cx="10224655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>
              <a:spcBef>
                <a:spcPts val="600"/>
              </a:spcBef>
            </a:pP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kumimoji="1"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Avin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想成为世界无敌的算法大师，他的训练计划一共有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天，一共有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种训练可供选择，第 </a:t>
            </a:r>
            <a:r>
              <a:rPr kumimoji="1"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种训练需要花费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kumimoji="1"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天，结束以后会增长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b[</a:t>
            </a:r>
            <a:r>
              <a:rPr kumimoji="1"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点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，一种训练可以进行无限次。请问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天以后 </a:t>
            </a:r>
            <a:r>
              <a:rPr kumimoji="1"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Avin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rating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值最高可以到多少？</a:t>
            </a:r>
            <a:endParaRPr kumimoji="1"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1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n,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292070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图片 108">
            <a:extLst>
              <a:ext uri="{FF2B5EF4-FFF2-40B4-BE49-F238E27FC236}">
                <a16:creationId xmlns:a16="http://schemas.microsoft.com/office/drawing/2014/main" id="{73CD89B7-DDE0-9F4E-ACB0-71D76976C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243" y="6031653"/>
            <a:ext cx="2918667" cy="579763"/>
          </a:xfrm>
          <a:prstGeom prst="rect">
            <a:avLst/>
          </a:prstGeom>
        </p:spPr>
      </p:pic>
      <p:pic>
        <p:nvPicPr>
          <p:cNvPr id="110" name="图片 109">
            <a:extLst>
              <a:ext uri="{FF2B5EF4-FFF2-40B4-BE49-F238E27FC236}">
                <a16:creationId xmlns:a16="http://schemas.microsoft.com/office/drawing/2014/main" id="{85B0F552-69A4-7346-B2FB-33CC39608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7855" y="5931717"/>
            <a:ext cx="754398" cy="754398"/>
          </a:xfrm>
          <a:prstGeom prst="rect">
            <a:avLst/>
          </a:prstGeom>
        </p:spPr>
      </p:pic>
      <p:pic>
        <p:nvPicPr>
          <p:cNvPr id="116" name="图片 115">
            <a:extLst>
              <a:ext uri="{FF2B5EF4-FFF2-40B4-BE49-F238E27FC236}">
                <a16:creationId xmlns:a16="http://schemas.microsoft.com/office/drawing/2014/main" id="{4B8BCC87-F349-DE4D-8EF7-7307966EC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79046"/>
            <a:ext cx="871870" cy="923922"/>
          </a:xfrm>
          <a:prstGeom prst="rect">
            <a:avLst/>
          </a:prstGeom>
        </p:spPr>
      </p:pic>
      <p:sp>
        <p:nvSpPr>
          <p:cNvPr id="79" name="标题 78">
            <a:extLst>
              <a:ext uri="{FF2B5EF4-FFF2-40B4-BE49-F238E27FC236}">
                <a16:creationId xmlns:a16="http://schemas.microsoft.com/office/drawing/2014/main" id="{60066103-C367-EE45-A672-AD9CED4EC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Arial" panose="020B0604020202020204" pitchFamily="34" charset="0"/>
              </a:rPr>
              <a:t>走向人生巅峰</a:t>
            </a:r>
            <a:r>
              <a:rPr lang="en-US" altLang="zh-CN" dirty="0">
                <a:cs typeface="Arial" panose="020B0604020202020204" pitchFamily="34" charset="0"/>
              </a:rPr>
              <a:t>IV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17800DB-F692-4A87-9887-6DD3D0BC3522}"/>
              </a:ext>
            </a:extLst>
          </p:cNvPr>
          <p:cNvSpPr txBox="1"/>
          <p:nvPr/>
        </p:nvSpPr>
        <p:spPr>
          <a:xfrm>
            <a:off x="1043200" y="2293691"/>
            <a:ext cx="10224655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>
              <a:spcBef>
                <a:spcPts val="600"/>
              </a:spcBef>
            </a:pP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kumimoji="1"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Avin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想成为世界无敌的算法大师，他的训练计划一共有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天，一共有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种训练可供选择，第 </a:t>
            </a:r>
            <a:r>
              <a:rPr kumimoji="1"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种训练需要花费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kumimoji="1"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天，结束以后会增长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b[</a:t>
            </a:r>
            <a:r>
              <a:rPr kumimoji="1"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点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，这种训练可以进行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c[</a:t>
            </a:r>
            <a:r>
              <a:rPr kumimoji="1"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次。请问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天以后 </a:t>
            </a:r>
            <a:r>
              <a:rPr kumimoji="1"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Avin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rating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值最高可以到多少？</a:t>
            </a:r>
            <a:endParaRPr kumimoji="1"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1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n,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m,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c[</a:t>
            </a:r>
            <a:r>
              <a:rPr kumimoji="1"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</a:t>
            </a:r>
          </a:p>
        </p:txBody>
      </p:sp>
    </p:spTree>
    <p:extLst>
      <p:ext uri="{BB962C8B-B14F-4D97-AF65-F5344CB8AC3E}">
        <p14:creationId xmlns:p14="http://schemas.microsoft.com/office/powerpoint/2010/main" val="3010970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图片 108">
            <a:extLst>
              <a:ext uri="{FF2B5EF4-FFF2-40B4-BE49-F238E27FC236}">
                <a16:creationId xmlns:a16="http://schemas.microsoft.com/office/drawing/2014/main" id="{73CD89B7-DDE0-9F4E-ACB0-71D76976C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243" y="6031653"/>
            <a:ext cx="2918667" cy="579763"/>
          </a:xfrm>
          <a:prstGeom prst="rect">
            <a:avLst/>
          </a:prstGeom>
        </p:spPr>
      </p:pic>
      <p:pic>
        <p:nvPicPr>
          <p:cNvPr id="110" name="图片 109">
            <a:extLst>
              <a:ext uri="{FF2B5EF4-FFF2-40B4-BE49-F238E27FC236}">
                <a16:creationId xmlns:a16="http://schemas.microsoft.com/office/drawing/2014/main" id="{85B0F552-69A4-7346-B2FB-33CC39608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7855" y="5931717"/>
            <a:ext cx="754398" cy="754398"/>
          </a:xfrm>
          <a:prstGeom prst="rect">
            <a:avLst/>
          </a:prstGeom>
        </p:spPr>
      </p:pic>
      <p:pic>
        <p:nvPicPr>
          <p:cNvPr id="116" name="图片 115">
            <a:extLst>
              <a:ext uri="{FF2B5EF4-FFF2-40B4-BE49-F238E27FC236}">
                <a16:creationId xmlns:a16="http://schemas.microsoft.com/office/drawing/2014/main" id="{4B8BCC87-F349-DE4D-8EF7-7307966EC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79046"/>
            <a:ext cx="871870" cy="923922"/>
          </a:xfrm>
          <a:prstGeom prst="rect">
            <a:avLst/>
          </a:prstGeom>
        </p:spPr>
      </p:pic>
      <p:sp>
        <p:nvSpPr>
          <p:cNvPr id="79" name="标题 78">
            <a:extLst>
              <a:ext uri="{FF2B5EF4-FFF2-40B4-BE49-F238E27FC236}">
                <a16:creationId xmlns:a16="http://schemas.microsoft.com/office/drawing/2014/main" id="{60066103-C367-EE45-A672-AD9CED4EC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cs typeface="Arial" panose="020B0604020202020204" pitchFamily="34" charset="0"/>
              </a:rPr>
              <a:t>走向人生巅峰</a:t>
            </a:r>
            <a:r>
              <a:rPr lang="en-US" altLang="zh-CN" dirty="0">
                <a:cs typeface="Arial" panose="020B0604020202020204" pitchFamily="34" charset="0"/>
              </a:rPr>
              <a:t>V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17800DB-F692-4A87-9887-6DD3D0BC3522}"/>
              </a:ext>
            </a:extLst>
          </p:cNvPr>
          <p:cNvSpPr txBox="1"/>
          <p:nvPr/>
        </p:nvSpPr>
        <p:spPr>
          <a:xfrm>
            <a:off x="1043200" y="2293691"/>
            <a:ext cx="10224655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>
              <a:spcBef>
                <a:spcPts val="600"/>
              </a:spcBef>
            </a:pP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kumimoji="1"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Avin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想成为世界无敌的算法大师，他的训练计划一共有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天，一共有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种训练可供选择，第 </a:t>
            </a:r>
            <a:r>
              <a:rPr kumimoji="1"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种训练需要花费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kumimoji="1"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天，结束以后会增长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b[</a:t>
            </a:r>
            <a:r>
              <a:rPr kumimoji="1"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点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rating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，但是为了完成第 </a:t>
            </a:r>
            <a:r>
              <a:rPr kumimoji="1"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种训练，必须先完成第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c[</a:t>
            </a:r>
            <a:r>
              <a:rPr kumimoji="1"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(c[</a:t>
            </a:r>
            <a:r>
              <a:rPr kumimoji="1"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&lt; </a:t>
            </a:r>
            <a:r>
              <a:rPr kumimoji="1"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种训练。请问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天以后 </a:t>
            </a:r>
            <a:r>
              <a:rPr kumimoji="1"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Avin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rating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值最高可以到多少？</a:t>
            </a:r>
            <a:endParaRPr kumimoji="1"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1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1000, 1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850843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图片 108">
            <a:extLst>
              <a:ext uri="{FF2B5EF4-FFF2-40B4-BE49-F238E27FC236}">
                <a16:creationId xmlns:a16="http://schemas.microsoft.com/office/drawing/2014/main" id="{73CD89B7-DDE0-9F4E-ACB0-71D76976C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243" y="6031653"/>
            <a:ext cx="2918667" cy="579763"/>
          </a:xfrm>
          <a:prstGeom prst="rect">
            <a:avLst/>
          </a:prstGeom>
        </p:spPr>
      </p:pic>
      <p:pic>
        <p:nvPicPr>
          <p:cNvPr id="110" name="图片 109">
            <a:extLst>
              <a:ext uri="{FF2B5EF4-FFF2-40B4-BE49-F238E27FC236}">
                <a16:creationId xmlns:a16="http://schemas.microsoft.com/office/drawing/2014/main" id="{85B0F552-69A4-7346-B2FB-33CC39608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7855" y="5931717"/>
            <a:ext cx="754398" cy="754398"/>
          </a:xfrm>
          <a:prstGeom prst="rect">
            <a:avLst/>
          </a:prstGeom>
        </p:spPr>
      </p:pic>
      <p:pic>
        <p:nvPicPr>
          <p:cNvPr id="116" name="图片 115">
            <a:extLst>
              <a:ext uri="{FF2B5EF4-FFF2-40B4-BE49-F238E27FC236}">
                <a16:creationId xmlns:a16="http://schemas.microsoft.com/office/drawing/2014/main" id="{4B8BCC87-F349-DE4D-8EF7-7307966EC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79046"/>
            <a:ext cx="871870" cy="923922"/>
          </a:xfrm>
          <a:prstGeom prst="rect">
            <a:avLst/>
          </a:prstGeom>
        </p:spPr>
      </p:pic>
      <p:sp>
        <p:nvSpPr>
          <p:cNvPr id="79" name="标题 78">
            <a:extLst>
              <a:ext uri="{FF2B5EF4-FFF2-40B4-BE49-F238E27FC236}">
                <a16:creationId xmlns:a16="http://schemas.microsoft.com/office/drawing/2014/main" id="{60066103-C367-EE45-A672-AD9CED4EC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cs typeface="Arial" panose="020B0604020202020204" pitchFamily="34" charset="0"/>
              </a:rPr>
              <a:t>区间</a:t>
            </a:r>
            <a:r>
              <a:rPr lang="en-US" altLang="zh-CN" dirty="0" err="1">
                <a:cs typeface="Arial" panose="020B0604020202020204" pitchFamily="34" charset="0"/>
              </a:rPr>
              <a:t>dp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FB5F329-38F6-4D44-945B-3D2DC887205B}"/>
              </a:ext>
            </a:extLst>
          </p:cNvPr>
          <p:cNvSpPr txBox="1"/>
          <p:nvPr/>
        </p:nvSpPr>
        <p:spPr>
          <a:xfrm>
            <a:off x="1043200" y="2293691"/>
            <a:ext cx="10224655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>
              <a:spcBef>
                <a:spcPts val="6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有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堆石子排成一排，每堆石子有一定的数量。现要将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堆石子并成为一堆。合并的过程只能每次将相邻的两堆石子堆成一堆，每次合并花费的代价为这两堆石子的和，经过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– 1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次合并后成为一堆。求出总的代价最小值。</a:t>
            </a:r>
            <a:endParaRPr kumimoji="1"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1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200</a:t>
            </a:r>
          </a:p>
        </p:txBody>
      </p:sp>
    </p:spTree>
    <p:extLst>
      <p:ext uri="{BB962C8B-B14F-4D97-AF65-F5344CB8AC3E}">
        <p14:creationId xmlns:p14="http://schemas.microsoft.com/office/powerpoint/2010/main" val="89289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图片 108">
            <a:extLst>
              <a:ext uri="{FF2B5EF4-FFF2-40B4-BE49-F238E27FC236}">
                <a16:creationId xmlns:a16="http://schemas.microsoft.com/office/drawing/2014/main" id="{73CD89B7-DDE0-9F4E-ACB0-71D76976CB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6243" y="6031653"/>
            <a:ext cx="2918667" cy="579763"/>
          </a:xfrm>
          <a:prstGeom prst="rect">
            <a:avLst/>
          </a:prstGeom>
        </p:spPr>
      </p:pic>
      <p:pic>
        <p:nvPicPr>
          <p:cNvPr id="110" name="图片 109">
            <a:extLst>
              <a:ext uri="{FF2B5EF4-FFF2-40B4-BE49-F238E27FC236}">
                <a16:creationId xmlns:a16="http://schemas.microsoft.com/office/drawing/2014/main" id="{85B0F552-69A4-7346-B2FB-33CC39608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67855" y="5931717"/>
            <a:ext cx="754398" cy="754398"/>
          </a:xfrm>
          <a:prstGeom prst="rect">
            <a:avLst/>
          </a:prstGeom>
        </p:spPr>
      </p:pic>
      <p:pic>
        <p:nvPicPr>
          <p:cNvPr id="116" name="图片 115">
            <a:extLst>
              <a:ext uri="{FF2B5EF4-FFF2-40B4-BE49-F238E27FC236}">
                <a16:creationId xmlns:a16="http://schemas.microsoft.com/office/drawing/2014/main" id="{4B8BCC87-F349-DE4D-8EF7-7307966EC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5779046"/>
            <a:ext cx="871870" cy="923922"/>
          </a:xfrm>
          <a:prstGeom prst="rect">
            <a:avLst/>
          </a:prstGeom>
        </p:spPr>
      </p:pic>
      <p:sp>
        <p:nvSpPr>
          <p:cNvPr id="79" name="标题 78">
            <a:extLst>
              <a:ext uri="{FF2B5EF4-FFF2-40B4-BE49-F238E27FC236}">
                <a16:creationId xmlns:a16="http://schemas.microsoft.com/office/drawing/2014/main" id="{60066103-C367-EE45-A672-AD9CED4EC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cs typeface="Arial" panose="020B0604020202020204" pitchFamily="34" charset="0"/>
              </a:rPr>
              <a:t>树形</a:t>
            </a:r>
            <a:r>
              <a:rPr lang="en-US" altLang="zh-CN" dirty="0" err="1">
                <a:cs typeface="Arial" panose="020B0604020202020204" pitchFamily="34" charset="0"/>
              </a:rPr>
              <a:t>dp</a:t>
            </a:r>
            <a:endParaRPr lang="en-US" altLang="zh-CN" dirty="0"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FB5F329-38F6-4D44-945B-3D2DC887205B}"/>
              </a:ext>
            </a:extLst>
          </p:cNvPr>
          <p:cNvSpPr txBox="1"/>
          <p:nvPr/>
        </p:nvSpPr>
        <p:spPr>
          <a:xfrm>
            <a:off x="1043200" y="2293691"/>
            <a:ext cx="10224655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</a:p>
          <a:p>
            <a:pPr>
              <a:spcBef>
                <a:spcPts val="600"/>
              </a:spcBef>
            </a:pP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有一棵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个点的树，取第 </a:t>
            </a:r>
            <a:r>
              <a:rPr kumimoji="1"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号点会付出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a[</a:t>
            </a:r>
            <a:r>
              <a:rPr kumimoji="1"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]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的代价。但相邻两个点不能同时不取。问最小代价。</a:t>
            </a:r>
            <a:endParaRPr kumimoji="1"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600"/>
              </a:spcBef>
            </a:pP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  1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 </a:t>
            </a:r>
            <a:r>
              <a:rPr kumimoji="1"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≤ </a:t>
            </a:r>
            <a:r>
              <a:rPr kumimoji="1"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100,000</a:t>
            </a:r>
          </a:p>
        </p:txBody>
      </p:sp>
    </p:spTree>
    <p:extLst>
      <p:ext uri="{BB962C8B-B14F-4D97-AF65-F5344CB8AC3E}">
        <p14:creationId xmlns:p14="http://schemas.microsoft.com/office/powerpoint/2010/main" val="181083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自定义 3215">
      <a:dk1>
        <a:sysClr val="windowText" lastClr="000000"/>
      </a:dk1>
      <a:lt1>
        <a:sysClr val="window" lastClr="FFFFFF"/>
      </a:lt1>
      <a:dk2>
        <a:srgbClr val="252541"/>
      </a:dk2>
      <a:lt2>
        <a:srgbClr val="406197"/>
      </a:lt2>
      <a:accent1>
        <a:srgbClr val="406197"/>
      </a:accent1>
      <a:accent2>
        <a:srgbClr val="252541"/>
      </a:accent2>
      <a:accent3>
        <a:srgbClr val="406197"/>
      </a:accent3>
      <a:accent4>
        <a:srgbClr val="252541"/>
      </a:accent4>
      <a:accent5>
        <a:srgbClr val="406197"/>
      </a:accent5>
      <a:accent6>
        <a:srgbClr val="252541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2477</TotalTime>
  <Words>755</Words>
  <Application>Microsoft Office PowerPoint</Application>
  <PresentationFormat>宽屏</PresentationFormat>
  <Paragraphs>61</Paragraphs>
  <Slides>24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1" baseType="lpstr">
      <vt:lpstr>微软雅黑</vt:lpstr>
      <vt:lpstr>Arial</vt:lpstr>
      <vt:lpstr>Arial Black</vt:lpstr>
      <vt:lpstr>Calibri</vt:lpstr>
      <vt:lpstr>Segoe UI</vt:lpstr>
      <vt:lpstr>Times New Roman</vt:lpstr>
      <vt:lpstr>Office 主题</vt:lpstr>
      <vt:lpstr>PowerPoint 演示文稿</vt:lpstr>
      <vt:lpstr>动态规划其实只有两个东西</vt:lpstr>
      <vt:lpstr>走向人生巅峰</vt:lpstr>
      <vt:lpstr>走向人生巅峰II</vt:lpstr>
      <vt:lpstr>走向人生巅峰III</vt:lpstr>
      <vt:lpstr>走向人生巅峰IV</vt:lpstr>
      <vt:lpstr>走向人生巅峰V</vt:lpstr>
      <vt:lpstr>区间dp</vt:lpstr>
      <vt:lpstr>树形dp</vt:lpstr>
      <vt:lpstr>打牌</vt:lpstr>
      <vt:lpstr>数数</vt:lpstr>
      <vt:lpstr>矩阵</vt:lpstr>
      <vt:lpstr>游戏</vt:lpstr>
      <vt:lpstr>球赛</vt:lpstr>
      <vt:lpstr>String</vt:lpstr>
      <vt:lpstr>Union</vt:lpstr>
      <vt:lpstr>Union</vt:lpstr>
      <vt:lpstr>Rento</vt:lpstr>
      <vt:lpstr>Rento</vt:lpstr>
      <vt:lpstr>Eat</vt:lpstr>
      <vt:lpstr>Eat</vt:lpstr>
      <vt:lpstr>EC-Final L简单版本</vt:lpstr>
      <vt:lpstr>EC-Final L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MICHAEL</dc:creator>
  <cp:lastModifiedBy>施 韩原</cp:lastModifiedBy>
  <cp:revision>122</cp:revision>
  <dcterms:created xsi:type="dcterms:W3CDTF">2015-05-05T08:02:14Z</dcterms:created>
  <dcterms:modified xsi:type="dcterms:W3CDTF">2020-01-17T03:03:46Z</dcterms:modified>
</cp:coreProperties>
</file>